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3" r:id="rId3"/>
    <p:sldId id="611" r:id="rId4"/>
    <p:sldId id="605" r:id="rId5"/>
    <p:sldId id="606" r:id="rId6"/>
    <p:sldId id="607" r:id="rId7"/>
    <p:sldId id="609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9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0" userDrawn="1">
          <p15:clr>
            <a:srgbClr val="A4A3A4"/>
          </p15:clr>
        </p15:guide>
        <p15:guide id="2" pos="41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68042"/>
    <a:srgbClr val="333333"/>
    <a:srgbClr val="E8E8E8"/>
    <a:srgbClr val="F7F7F7"/>
    <a:srgbClr val="F4F4F4"/>
    <a:srgbClr val="0B2940"/>
    <a:srgbClr val="D2B71B"/>
    <a:srgbClr val="A5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948" y="534"/>
      </p:cViewPr>
      <p:guideLst>
        <p:guide orient="horz"/>
        <p:guide pos="414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8A4358E8-4550-4C41-8992-CE97BB722915}" type="datetime1">
              <a:rPr lang="en-US" altLang="zh-CN"/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244778C8-32E5-48EE-8DEB-E592B78AEDB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Pluto Sans Regular" charset="0"/>
              </a:defRPr>
            </a:lvl1pPr>
          </a:lstStyle>
          <a:p>
            <a:pPr>
              <a:defRPr/>
            </a:pPr>
            <a:fld id="{A7DF80F4-E14B-4BFC-9D93-E80FAFA8D8BD}" type="datetime1">
              <a:rPr lang="en-US" altLang="zh-CN"/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Pluto Sans Regular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Pluto Sans Regular"/>
              </a:defRPr>
            </a:lvl1pPr>
          </a:lstStyle>
          <a:p>
            <a:pPr>
              <a:defRPr/>
            </a:pPr>
            <a:fld id="{C5ACACA1-B3C7-4226-8A87-DFEA0B542E7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luto Sans Regular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 Corporate Signatur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8" descr="Shangri-la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152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287838" y="2547938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196035"/>
            <a:ext cx="8129474" cy="3693465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1260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8124" y="1040350"/>
            <a:ext cx="451713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011529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3308780" y="1040350"/>
            <a:ext cx="451192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309738" y="1343929"/>
            <a:ext cx="4517136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32761" y="103966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416" y="2850006"/>
            <a:ext cx="2697480" cy="175973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458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92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458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92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6463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90597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1615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944954" y="2848859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5328627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5029200" cy="141732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5266983" y="344175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7022161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513440" y="3445169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265774" y="2233598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020952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512231" y="223701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266983" y="1032396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022161" y="1035814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513440" y="1031581"/>
            <a:ext cx="1691640" cy="11430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338123" y="1040349"/>
            <a:ext cx="3174107" cy="30357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8" y="1343929"/>
            <a:ext cx="2633472" cy="319790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287" y="1345514"/>
            <a:ext cx="2628691" cy="3213877"/>
          </a:xfrm>
        </p:spPr>
        <p:txBody>
          <a:bodyPr>
            <a:norm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5010" y="1035813"/>
            <a:ext cx="2697480" cy="3586031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260349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60349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38123" y="1040350"/>
            <a:ext cx="2922225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 (Text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36904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6632" y="1343437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1050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1050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38791" y="1535585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38791" y="2144824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40950" y="2336971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345098" y="3259451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347257" y="3451598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3137697" y="1039800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137425" y="1356123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139584" y="1548271"/>
            <a:ext cx="2628691" cy="5865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139584" y="2157510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3141743" y="2349657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3145891" y="3272137"/>
            <a:ext cx="2628691" cy="307958"/>
          </a:xfrm>
        </p:spPr>
        <p:txBody>
          <a:bodyPr>
            <a:noAutofit/>
          </a:bodyPr>
          <a:lstStyle>
            <a:lvl1pPr marL="36830" indent="-146050">
              <a:lnSpc>
                <a:spcPct val="120000"/>
              </a:lnSpc>
              <a:buFontTx/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3148050" y="3464284"/>
            <a:ext cx="2628691" cy="94044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98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36126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093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3003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490" y="1039243"/>
            <a:ext cx="5532120" cy="357530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1054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2164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(Without Corporate Signa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0363" y="360363"/>
            <a:ext cx="8423275" cy="442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854332"/>
            <a:ext cx="7772400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340558"/>
            <a:ext cx="7772400" cy="6727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619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0255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925815" y="2849306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1365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26925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7236" y="1035813"/>
            <a:ext cx="2697480" cy="3578733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84216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32353" y="284975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32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1346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33190" y="1036262"/>
            <a:ext cx="2697480" cy="3577835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0613" y="1035814"/>
            <a:ext cx="2697480" cy="357828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79710" y="2849755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0820" y="103626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414713"/>
            <a:ext cx="9144000" cy="1728787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Pluto Sans Cond Regular"/>
              <a:ea typeface="Pluto Sans Cond Regular"/>
              <a:cs typeface="Pluto Sans Cond Regular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29113" y="3976688"/>
            <a:ext cx="458787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524178" y="4084106"/>
            <a:ext cx="6080760" cy="106078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179" y="3556106"/>
            <a:ext cx="6121730" cy="339538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8194"/>
            <a:ext cx="9144000" cy="3414059"/>
          </a:xfrm>
          <a:noFill/>
          <a:ln>
            <a:noFill/>
          </a:ln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88125" y="2322513"/>
            <a:ext cx="566738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938692" y="1108605"/>
            <a:ext cx="3912557" cy="1022079"/>
          </a:xfrm>
        </p:spPr>
        <p:txBody>
          <a:bodyPr anchor="b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09094" y="2472164"/>
            <a:ext cx="3310128" cy="164070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Her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56453" y="2578557"/>
            <a:ext cx="2286000" cy="2575697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4" y="0"/>
            <a:ext cx="4572000" cy="5143500"/>
          </a:xfr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29890" y="2869616"/>
            <a:ext cx="1956487" cy="1976978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4699" y="0"/>
            <a:ext cx="4571999" cy="2574324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-1587"/>
            <a:ext cx="9144000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Text &amp;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85446" y="1035814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31639" y="1035813"/>
            <a:ext cx="2697480" cy="3584448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85446" y="2857053"/>
            <a:ext cx="2697480" cy="1764792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E (Floor Pl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284538" y="0"/>
            <a:ext cx="5859462" cy="5143500"/>
          </a:xfrm>
          <a:noFill/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8122" y="1345514"/>
            <a:ext cx="2628691" cy="3213877"/>
          </a:xfrm>
        </p:spPr>
        <p:txBody>
          <a:bodyPr>
            <a:noAutofit/>
          </a:bodyPr>
          <a:lstStyle>
            <a:lvl1pPr marL="173990" indent="-17399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42355" y="1040844"/>
            <a:ext cx="2628691" cy="281441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>
                <a:solidFill>
                  <a:srgbClr val="BA9653"/>
                </a:solidFill>
              </a:defRPr>
            </a:lvl2pPr>
            <a:lvl3pPr marL="0" indent="0">
              <a:buNone/>
              <a:defRPr>
                <a:solidFill>
                  <a:srgbClr val="BA9653"/>
                </a:solidFill>
              </a:defRPr>
            </a:lvl3pPr>
            <a:lvl4pPr marL="0" indent="0">
              <a:buNone/>
              <a:defRPr>
                <a:solidFill>
                  <a:srgbClr val="BA9653"/>
                </a:solidFill>
              </a:defRPr>
            </a:lvl4pPr>
            <a:lvl5pPr marL="0" indent="0">
              <a:buNone/>
              <a:defRPr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50843"/>
            <a:ext cx="9144000" cy="591537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9067" y="2093275"/>
            <a:ext cx="7143044" cy="435424"/>
          </a:xfrm>
        </p:spPr>
        <p:txBody>
          <a:bodyPr anchor="t">
            <a:normAutofit/>
          </a:bodyPr>
          <a:lstStyle>
            <a:lvl1pPr algn="ctr">
              <a:defRPr sz="2200" b="0" i="0" cap="all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99067" y="2528700"/>
            <a:ext cx="7143044" cy="672756"/>
          </a:xfrm>
        </p:spPr>
        <p:txBody>
          <a:bodyPr>
            <a:normAutofit/>
          </a:bodyPr>
          <a:lstStyle>
            <a:lvl1pPr marL="0" indent="0" algn="ctr">
              <a:buNone/>
              <a:defRPr sz="13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/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7038" y="216395"/>
            <a:ext cx="8286572" cy="370001"/>
          </a:xfrm>
        </p:spPr>
        <p:txBody>
          <a:bodyPr anchor="t">
            <a:noAutofit/>
          </a:bodyPr>
          <a:lstStyle>
            <a:lvl1pPr algn="ctr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7038" y="586396"/>
            <a:ext cx="8286572" cy="336247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Header (Left Aligne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438150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1151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106613" y="2317750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770313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438775" y="2317750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387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7115175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38150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106613" y="3640138"/>
            <a:ext cx="1525587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3770313" y="3640138"/>
            <a:ext cx="1524000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27037" y="2044399"/>
            <a:ext cx="1534599" cy="266308"/>
          </a:xfrm>
        </p:spPr>
        <p:txBody>
          <a:bodyPr>
            <a:noAutofit/>
          </a:bodyPr>
          <a:lstStyle>
            <a:lvl1pPr marL="0" indent="0" algn="ctr"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438827" y="2053127"/>
            <a:ext cx="1524104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114682" y="2053127"/>
            <a:ext cx="1519237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097554" y="2379661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097554" y="3721579"/>
            <a:ext cx="1535112" cy="888077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3759881" y="2377592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3759881" y="3719510"/>
            <a:ext cx="1535112" cy="890146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5447051" y="2385400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447051" y="3727318"/>
            <a:ext cx="1535112" cy="882338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7114681" y="2389887"/>
            <a:ext cx="1535112" cy="1281112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114681" y="3731805"/>
            <a:ext cx="1535112" cy="877851"/>
          </a:xfrm>
        </p:spPr>
        <p:txBody>
          <a:bodyPr>
            <a:noAutofit/>
          </a:bodyPr>
          <a:lstStyle>
            <a:lvl1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0" indent="0"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0" indent="0">
              <a:buNone/>
              <a:defRPr sz="900" b="0" i="0">
                <a:latin typeface="Pluto Sans Cond Regular"/>
                <a:cs typeface="Pluto Sans Cond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7827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24920" y="971002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9929" y="150844"/>
            <a:ext cx="8133706" cy="430132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097554" y="2057220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27037" y="2381693"/>
            <a:ext cx="1534599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7533" y="3723217"/>
            <a:ext cx="1524103" cy="8372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11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74590" y="983683"/>
            <a:ext cx="990559" cy="984190"/>
          </a:xfrm>
          <a:prstGeom prst="ellipse">
            <a:avLst/>
          </a:prstGeom>
          <a:noFill/>
        </p:spPr>
        <p:txBody>
          <a:bodyPr lIns="0" rIns="0" rtlCol="0" anchor="ctr">
            <a:normAutofit/>
          </a:bodyPr>
          <a:lstStyle>
            <a:lvl1pPr algn="ctr">
              <a:defRPr sz="800">
                <a:solidFill>
                  <a:srgbClr val="5D5D5D"/>
                </a:solidFill>
                <a:latin typeface="Playfair Display"/>
                <a:cs typeface="Playfair Display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US" noProof="0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039938" y="970722"/>
            <a:ext cx="984190" cy="984190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3759881" y="2061707"/>
            <a:ext cx="1535112" cy="2698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 algn="ctr">
              <a:buNone/>
              <a:defRPr sz="1000">
                <a:solidFill>
                  <a:srgbClr val="BA9653"/>
                </a:solidFill>
              </a:defRPr>
            </a:lvl2pPr>
            <a:lvl3pPr marL="0" indent="0" algn="ctr">
              <a:buNone/>
              <a:defRPr sz="1000">
                <a:solidFill>
                  <a:srgbClr val="BA9653"/>
                </a:solidFill>
              </a:defRPr>
            </a:lvl3pPr>
            <a:lvl4pPr marL="0" indent="0" algn="ctr">
              <a:buNone/>
              <a:defRPr sz="1000">
                <a:solidFill>
                  <a:srgbClr val="BA9653"/>
                </a:solidFill>
              </a:defRPr>
            </a:lvl4pPr>
            <a:lvl5pPr marL="0" indent="0" algn="ctr">
              <a:buNone/>
              <a:defRPr sz="1000">
                <a:solidFill>
                  <a:srgbClr val="BA9653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&amp;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zh-CN" sz="1800">
              <a:solidFill>
                <a:srgbClr val="FFFFFF"/>
              </a:solidFill>
              <a:latin typeface="Pluto Sans Regular" charset="0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860623" cy="5143500"/>
          </a:xfrm>
        </p:spPr>
        <p:txBody>
          <a:bodyPr rtlCol="0">
            <a:noAutofit/>
          </a:bodyPr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6476809" y="1321546"/>
            <a:ext cx="2667191" cy="317434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/>
              <a:buNone/>
              <a:defRPr sz="14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476808" y="1615921"/>
            <a:ext cx="1917891" cy="842144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9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66846"/>
            <a:ext cx="9144000" cy="435424"/>
          </a:xfrm>
        </p:spPr>
        <p:txBody>
          <a:bodyPr anchor="t">
            <a:norm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31518" y="150844"/>
            <a:ext cx="8140916" cy="362246"/>
          </a:xfrm>
        </p:spPr>
        <p:txBody>
          <a:bodyPr anchor="t">
            <a:noAutofit/>
          </a:bodyPr>
          <a:lstStyle>
            <a:lvl1pPr algn="l">
              <a:defRPr sz="22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7557" y="972037"/>
            <a:ext cx="7143044" cy="3811463"/>
          </a:xfrm>
        </p:spPr>
        <p:txBody>
          <a:bodyPr tIns="0" bIns="0">
            <a:noAutofit/>
          </a:bodyPr>
          <a:lstStyle>
            <a:lvl1pPr marL="283210" marR="0" indent="-283210" algn="l" defTabSz="4572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Char char="§"/>
              <a:defRPr sz="16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265430" indent="-265430">
              <a:lnSpc>
                <a:spcPct val="120000"/>
              </a:lnSpc>
              <a:buFont typeface="Wingdings" panose="05000000000000000000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539750" indent="-265430">
              <a:lnSpc>
                <a:spcPts val="2300"/>
              </a:lnSpc>
              <a:buFont typeface="Wingdings" panose="05000000000000000000" pitchFamily="2" charset="2"/>
              <a:buChar char="§"/>
              <a:defRPr sz="1200" b="0" i="0">
                <a:solidFill>
                  <a:schemeClr val="tx1"/>
                </a:solidFill>
                <a:latin typeface="Times New Roman" panose="02020503050405090304"/>
                <a:cs typeface="Times New Roman" panose="02020503050405090304"/>
              </a:defRPr>
            </a:lvl3pPr>
            <a:lvl4pPr marL="814070" indent="-265430">
              <a:lnSpc>
                <a:spcPts val="2300"/>
              </a:lnSpc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Playfair Display"/>
                <a:cs typeface="Playfair Display"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2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2"/>
            <a:r>
              <a:rPr lang="en-US" dirty="0"/>
              <a:t>Click to edit Master text styles</a:t>
            </a:r>
            <a:endParaRPr lang="en-US" dirty="0"/>
          </a:p>
          <a:p>
            <a:pPr lvl="3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aption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287838" y="3255963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57207"/>
            <a:ext cx="7772400" cy="435424"/>
          </a:xfrm>
        </p:spPr>
        <p:txBody>
          <a:bodyPr anchor="t">
            <a:noAutofit/>
          </a:bodyPr>
          <a:lstStyle>
            <a:lvl1pPr algn="ctr">
              <a:defRPr sz="2200" b="0" i="0" cap="none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4" y="1807373"/>
            <a:ext cx="5916168" cy="144848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Aft>
                <a:spcPts val="600"/>
              </a:spcAft>
              <a:buFontTx/>
              <a:buNone/>
              <a:defRPr sz="1300" b="0" i="0" spc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564111"/>
            <a:ext cx="7772400" cy="4679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337851" y="947457"/>
            <a:ext cx="5577840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016" y="1245199"/>
            <a:ext cx="5577840" cy="364948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7851" y="1187841"/>
            <a:ext cx="3967148" cy="364948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333617" y="2314375"/>
            <a:ext cx="3967149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12875" y="1188659"/>
            <a:ext cx="3967148" cy="3649484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>
              <a:defRPr sz="1500">
                <a:latin typeface="Pluto Sans Bold"/>
                <a:cs typeface="Pluto Sans Bold"/>
              </a:defRPr>
            </a:lvl2pPr>
            <a:lvl3pPr>
              <a:defRPr sz="1500">
                <a:latin typeface="Pluto Sans Bold"/>
                <a:cs typeface="Pluto Sans Bold"/>
              </a:defRPr>
            </a:lvl3pPr>
            <a:lvl4pPr>
              <a:defRPr sz="1500">
                <a:latin typeface="Pluto Sans Bold"/>
                <a:cs typeface="Pluto Sans Bold"/>
              </a:defRPr>
            </a:lvl4pPr>
            <a:lvl5pPr>
              <a:defRPr sz="1500">
                <a:latin typeface="Pluto Sans Bold"/>
                <a:cs typeface="Pluto 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8" y="1188049"/>
            <a:ext cx="3967148" cy="3650302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16147" y="1188049"/>
            <a:ext cx="3967148" cy="3650302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33618" y="947457"/>
            <a:ext cx="8133706" cy="28135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A9653"/>
              </a:buClr>
              <a:buSzTx/>
              <a:buFont typeface="Wingdings" panose="05000000000000000000" pitchFamily="2" charset="2"/>
              <a:buNone/>
              <a:defRPr sz="1400" b="0" i="0">
                <a:solidFill>
                  <a:srgbClr val="BA965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286169"/>
            <a:ext cx="6191009" cy="3611269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3.png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8613" y="149225"/>
            <a:ext cx="8229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138" y="509588"/>
            <a:ext cx="8229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Rectangle 3"/>
          <p:cNvSpPr/>
          <p:nvPr userDrawn="1"/>
        </p:nvSpPr>
        <p:spPr>
          <a:xfrm>
            <a:off x="430213" y="0"/>
            <a:ext cx="8283575" cy="46038"/>
          </a:xfrm>
          <a:prstGeom prst="rect">
            <a:avLst/>
          </a:prstGeom>
          <a:solidFill>
            <a:srgbClr val="BA96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>
                <a:solidFill>
                  <a:srgbClr val="FFFFFF"/>
                </a:solidFill>
                <a:latin typeface="Pluto Sans Regular" charset="0"/>
                <a:ea typeface="MS PGothic" charset="0"/>
                <a:cs typeface="MS PGothic" charset="0"/>
              </a:rPr>
              <a:t> </a:t>
            </a: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792663"/>
            <a:ext cx="9144000" cy="35877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Pluto Sans Regular" charset="0"/>
              <a:ea typeface="MS PGothic" charset="0"/>
              <a:cs typeface="MS PGothic" charset="0"/>
            </a:endParaRPr>
          </a:p>
        </p:txBody>
      </p:sp>
      <p:pic>
        <p:nvPicPr>
          <p:cNvPr id="1030" name="Picture 5" descr="Shangri-la-logo-icon2.png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856163"/>
            <a:ext cx="1936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Times New Roman" panose="02020503050405090304"/>
          <a:ea typeface="MS PGothic" pitchFamily="34" charset="-128"/>
          <a:cs typeface="Times New Roman" panose="02020503050405090304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Times New Roman" panose="02020503050405090304" charset="0"/>
          <a:ea typeface="MS PGothic" pitchFamily="34" charset="-128"/>
          <a:cs typeface="Times New Roman" panose="0202050305040509030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Playfair Display" charset="0"/>
          <a:ea typeface="MS PGothic" charset="-128"/>
        </a:defRPr>
      </a:lvl9pPr>
    </p:titleStyle>
    <p:bodyStyle>
      <a:lvl1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chemeClr val="tx1"/>
          </a:solidFill>
          <a:latin typeface="Times New Roman" panose="02020503050405090304"/>
          <a:ea typeface="MS PGothic" pitchFamily="34" charset="-128"/>
          <a:cs typeface="Times New Roman" panose="02020503050405090304"/>
        </a:defRPr>
      </a:lvl1pPr>
      <a:lvl2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MS PGothic" pitchFamily="34" charset="-128"/>
          <a:cs typeface="Playfair Display Regular"/>
        </a:defRPr>
      </a:lvl2pPr>
      <a:lvl3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3pPr>
      <a:lvl4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4pPr>
      <a:lvl5pPr marL="34925" indent="-142875" algn="l" defTabSz="457200" rtl="0" eaLnBrk="0" fontAlgn="base" hangingPunct="0">
        <a:spcBef>
          <a:spcPts val="500"/>
        </a:spcBef>
        <a:spcAft>
          <a:spcPct val="0"/>
        </a:spcAft>
        <a:buClr>
          <a:srgbClr val="BA9653"/>
        </a:buClr>
        <a:defRPr sz="1300" kern="1200">
          <a:solidFill>
            <a:srgbClr val="5D5D5D"/>
          </a:solidFill>
          <a:latin typeface="Playfair Display Regular"/>
          <a:ea typeface="Playfair Display Regular" charset="0"/>
          <a:cs typeface="Playfair Display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hyperlink" Target="https://apc01.safelinks.protection.outlook.com/?url=http%3A%2F%2Fwww.shangri-la.com%2Freservations%2Fbooking%2Fen%2Findex.aspx%3Fhid%3DSLCD%26group_code%3DJIN090426%26check_in%3D20260407%26check_out%3D20260413&amp;data=05%7C02%7Clynn.zhao%40shangri-la.com%7C0a86b8a49b1046a4980008de80dcf4be%7Cb4b94aa124084fce9babf498c1f95951%7C0%7C0%7C639089883690481125%7CUnknown%7CTWFpbGZsb3d8eyJFbXB0eU1hcGkiOnRydWUsIlYiOiIwLjAuMDAwMCIsIlAiOiJXaW4zMiIsIkFOIjoiTWFpbCIsIldUIjoyfQ%3D%3D%7C0%7C%7C%7C&amp;sdata=Gn%2FGVCgXQwTo%2FBVWpUroGf%2F7z3qFY9rAEPqVHmQ1Q5E%3D&amp;reserved=0" TargetMode="External"/><Relationship Id="rId1" Type="http://schemas.openxmlformats.org/officeDocument/2006/relationships/hyperlink" Target="http://www.shangri-la.com/reservations/booking/sc/index.aspx?hid=SLCD&amp;group_code=JIN090426&amp;check_in=20260407&amp;check_out=2026041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/>
        </p:nvGrpSpPr>
        <p:grpSpPr>
          <a:xfrm>
            <a:off x="0" y="-13486"/>
            <a:ext cx="9144000" cy="4799522"/>
            <a:chOff x="-3584495" y="-4223111"/>
            <a:chExt cx="10532609" cy="6399363"/>
          </a:xfrm>
        </p:grpSpPr>
        <p:grpSp>
          <p:nvGrpSpPr>
            <p:cNvPr id="15" name="Group 12"/>
            <p:cNvGrpSpPr/>
            <p:nvPr/>
          </p:nvGrpSpPr>
          <p:grpSpPr>
            <a:xfrm>
              <a:off x="1471311" y="-1337495"/>
              <a:ext cx="3044952" cy="96000"/>
              <a:chOff x="1471311" y="188814"/>
              <a:chExt cx="3044952" cy="96000"/>
            </a:xfrm>
          </p:grpSpPr>
          <p:cxnSp>
            <p:nvCxnSpPr>
              <p:cNvPr id="17" name="Straight Connector 13"/>
              <p:cNvCxnSpPr/>
              <p:nvPr/>
            </p:nvCxnSpPr>
            <p:spPr>
              <a:xfrm>
                <a:off x="1471311" y="284814"/>
                <a:ext cx="3044952" cy="0"/>
              </a:xfrm>
              <a:prstGeom prst="line">
                <a:avLst/>
              </a:prstGeom>
              <a:ln w="19050" cmpd="sng">
                <a:solidFill>
                  <a:srgbClr val="FFFFFF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760" y="188814"/>
                <a:ext cx="291756" cy="95999"/>
              </a:xfrm>
              <a:prstGeom prst="rect">
                <a:avLst/>
              </a:prstGeom>
            </p:spPr>
          </p:pic>
        </p:grpSp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84495" y="-4223111"/>
              <a:ext cx="10532609" cy="639936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4242453" y="2093919"/>
            <a:ext cx="568325" cy="0"/>
          </a:xfrm>
          <a:prstGeom prst="line">
            <a:avLst/>
          </a:prstGeom>
          <a:ln w="3175" cmpd="sng">
            <a:solidFill>
              <a:srgbClr val="876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529943" y="-13486"/>
            <a:ext cx="3614057" cy="2022341"/>
            <a:chOff x="1846052" y="1120947"/>
            <a:chExt cx="5299075" cy="30130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46052" y="1120947"/>
              <a:ext cx="5299075" cy="3013075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9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zh-CN" altLang="zh-CN" sz="1200">
                <a:solidFill>
                  <a:srgbClr val="FFFFFF"/>
                </a:solidFill>
                <a:latin typeface="Pluto Sans Regular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3497" y="2660224"/>
              <a:ext cx="3956084" cy="8732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 </a:t>
              </a:r>
              <a:r>
                <a:rPr lang="en-US" altLang="zh-CN" sz="1200" b="1" dirty="0" smtClean="0">
                  <a:latin typeface="宋体" pitchFamily="2" charset="-122"/>
                  <a:ea typeface="宋体" pitchFamily="2" charset="-122"/>
                </a:rPr>
                <a:t>Asian </a:t>
              </a:r>
              <a:r>
                <a:rPr lang="en-US" altLang="zh-CN" sz="1200" b="1" dirty="0" smtClean="0">
                  <a:latin typeface="宋体" pitchFamily="2" charset="-122"/>
                  <a:ea typeface="宋体" pitchFamily="2" charset="-122"/>
                </a:rPr>
                <a:t>Metal</a:t>
              </a:r>
              <a:endParaRPr lang="en-US" altLang="zh-CN" sz="1200" b="1" dirty="0" smtClean="0">
                <a:latin typeface="宋体" pitchFamily="2" charset="-122"/>
                <a:ea typeface="宋体" pitchFamily="2" charset="-122"/>
              </a:endParaRPr>
            </a:p>
            <a:p>
              <a:pPr algn="ctr"/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（</a:t>
              </a:r>
              <a:r>
                <a:rPr lang="en-US" altLang="zh-CN" sz="1200" b="1" dirty="0" smtClean="0">
                  <a:latin typeface="宋体" pitchFamily="2" charset="-122"/>
                  <a:ea typeface="宋体" pitchFamily="2" charset="-122"/>
                </a:rPr>
                <a:t>12th Antimony Summit</a:t>
              </a:r>
              <a:r>
                <a:rPr lang="zh-CN" altLang="en-US" sz="1200" b="1" dirty="0" smtClean="0">
                  <a:latin typeface="宋体" pitchFamily="2" charset="-122"/>
                  <a:ea typeface="宋体" pitchFamily="2" charset="-122"/>
                </a:rPr>
                <a:t>）</a:t>
              </a:r>
              <a:endParaRPr lang="zh-CN" alt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6801" y="3533459"/>
              <a:ext cx="4162780" cy="49290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Calibri" panose="020F0502020204030204" pitchFamily="34" charset="0"/>
                  <a:sym typeface="+mn-ea"/>
                </a:rPr>
                <a:t>Online Room Booking Guide</a:t>
              </a:r>
              <a:endParaRPr lang="zh-CN" altLang="en-US" sz="1200" dirty="0"/>
            </a:p>
          </p:txBody>
        </p:sp>
      </p:grpSp>
      <p:pic>
        <p:nvPicPr>
          <p:cNvPr id="1026" name="图片 2" descr="SLCD-Stacked-EN-SC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96" y="0"/>
            <a:ext cx="1188253" cy="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399415" y="687070"/>
            <a:ext cx="8072755" cy="1799590"/>
          </a:xfrm>
          <a:prstGeom prst="rect">
            <a:avLst/>
          </a:prstGeom>
        </p:spPr>
        <p:txBody>
          <a:bodyPr>
            <a:noAutofit/>
          </a:bodyPr>
          <a:lstStyle>
            <a:lvl1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chemeClr val="tx1"/>
                </a:solidFill>
                <a:latin typeface="Times New Roman" panose="02020503050405090304"/>
                <a:ea typeface="MS PGothic" pitchFamily="34" charset="-128"/>
                <a:cs typeface="Times New Roman" panose="02020503050405090304"/>
              </a:defRPr>
            </a:lvl1pPr>
            <a:lvl2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MS PGothic" pitchFamily="34" charset="-128"/>
                <a:cs typeface="Playfair Display Regular"/>
              </a:defRPr>
            </a:lvl2pPr>
            <a:lvl3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 latinLnBrk="0">
              <a:spcBef>
                <a:spcPts val="24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The online booking portal will close on April 6, 2026. 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 latinLnBrk="0">
              <a:spcBef>
                <a:spcPts val="2400"/>
              </a:spcBef>
            </a:pP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Please book early to secure your room.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endParaRPr lang="en-US" altLang="zh-CN" sz="2000" b="1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endParaRPr lang="en-US" altLang="zh-CN" sz="1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571500" y="2487455"/>
            <a:ext cx="835152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City View King Room RMB700nett with one daily breakfasts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City View Twin Room RMB800nett with two daily breakfasts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River View King Room RMB800nett with one daily breakfas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Deluxe River View Twin Room RMB900nett with two daily breakfasts</a:t>
            </a: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Horizon River View King Room RMB1300nett with one daily breakfasts</a:t>
            </a: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Horizon River View Twin Room RMB1400nett with two daily breakfasts</a:t>
            </a: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Arial" panose="020B0604020202090204" pitchFamily="34" charset="0"/>
                <a:sym typeface="Arial" panose="020B0604020202090204" pitchFamily="34" charset="0"/>
              </a:rPr>
              <a:t>Executive Suite Room RMB1600nett with two daily breakfasts</a:t>
            </a: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pic>
        <p:nvPicPr>
          <p:cNvPr id="7" name="图片 2" descr="SLCD-Stacked-EN-SC-RG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4" y="87247"/>
            <a:ext cx="1734010" cy="12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119" y="331967"/>
            <a:ext cx="8133706" cy="362246"/>
          </a:xfrm>
        </p:spPr>
        <p:txBody>
          <a:bodyPr/>
          <a:lstStyle/>
          <a:p>
            <a:r>
              <a:rPr lang="en-US" altLang="zh-CN" b="1" dirty="0" smtClean="0">
                <a:latin typeface="+mn-ea"/>
                <a:ea typeface="+mn-ea"/>
              </a:rPr>
              <a:t>1.</a:t>
            </a:r>
            <a:r>
              <a:rPr lang="en-US" altLang="zh-CN" b="1" dirty="0">
                <a:latin typeface="+mn-ea"/>
                <a:ea typeface="+mn-ea"/>
                <a:sym typeface="+mn-ea"/>
              </a:rPr>
              <a:t>Open one of the following links to access the booking interface: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58" y="1399153"/>
            <a:ext cx="7856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Chinese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hlinkClick r:id="rId1"/>
              </a:rPr>
              <a:t>http://</a:t>
            </a:r>
            <a:r>
              <a:rPr lang="en-US" altLang="zh-CN" sz="1100" u="sng" dirty="0" smtClean="0">
                <a:hlinkClick r:id="rId1"/>
              </a:rPr>
              <a:t>www.shangri-la.com/reservations/booking/sc/index.aspx?hid=SLCD&amp;group_code=JIN090426&amp;check_in=20260407&amp;check_out=20260413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6856" y="2558033"/>
            <a:ext cx="7856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 smtClean="0"/>
              <a:t>English version: </a:t>
            </a:r>
            <a:endParaRPr lang="en-US" sz="11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u="sng" dirty="0">
                <a:hlinkClick r:id="rId2"/>
              </a:rPr>
              <a:t>http://www.shangri-la.com/reservations/booking/en/index.aspx?hid=SLCD&amp;group_code=JIN090426&amp;check_in=20260407&amp;check_out=20260413</a:t>
            </a:r>
            <a:endParaRPr lang="zh-CN" altLang="zh-CN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505575" y="4457700"/>
            <a:ext cx="1957516" cy="43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截屏2026-03-16 09.30.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692150"/>
            <a:ext cx="7188835" cy="37160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2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en-US" altLang="zh-CN" b="1" dirty="0">
                <a:latin typeface="+mn-ea"/>
                <a:ea typeface="+mn-ea"/>
                <a:sym typeface="+mn-ea"/>
              </a:rPr>
              <a:t>Select Your Room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889986" y="4408044"/>
            <a:ext cx="1654891" cy="3463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1200" b="1" dirty="0">
                <a:solidFill>
                  <a:srgbClr val="663300"/>
                </a:solidFill>
                <a:latin typeface="+mn-ea"/>
                <a:sym typeface="+mn-ea"/>
              </a:rPr>
              <a:t>Click the "Book Now".</a:t>
            </a:r>
            <a:endParaRPr lang="en-US" altLang="zh-CN" sz="1200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89986" y="3893820"/>
            <a:ext cx="287534" cy="5142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339754" y="1050352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sym typeface="+mn-ea"/>
              </a:rPr>
              <a:t>Choose your preferred check-in and check-out dates.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98189" y="712352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281275" y="3026820"/>
            <a:ext cx="2229926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1200" b="1" dirty="0">
                <a:solidFill>
                  <a:schemeClr val="tx1"/>
                </a:solidFill>
                <a:latin typeface="+mn-ea"/>
                <a:sym typeface="+mn-ea"/>
              </a:rPr>
              <a:t>Select your desired room type.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76319" y="2700832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6-03-16 09.31.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2770" y="1017905"/>
            <a:ext cx="5658485" cy="31286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3</a:t>
            </a:r>
            <a:r>
              <a:rPr lang="en-US" altLang="zh-CN" b="1" dirty="0" smtClean="0">
                <a:latin typeface="+mn-ea"/>
                <a:ea typeface="+mn-ea"/>
              </a:rPr>
              <a:t>.</a:t>
            </a:r>
            <a:r>
              <a:rPr lang="en-US" altLang="zh-CN" b="1" dirty="0">
                <a:latin typeface="+mn-ea"/>
                <a:ea typeface="+mn-ea"/>
                <a:sym typeface="+mn-ea"/>
              </a:rPr>
              <a:t>Enter Guest Details &amp; Payment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6165" y="697585"/>
            <a:ext cx="8129474" cy="419191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035" y="2291080"/>
            <a:ext cx="1287145" cy="56642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663300"/>
                </a:solidFill>
                <a:latin typeface="+mn-ea"/>
                <a:sym typeface="+mn-ea"/>
              </a:rPr>
              <a:t>The total price for your stay will be displayed here.</a:t>
            </a:r>
            <a:endParaRPr lang="zh-CN" altLang="en-US" b="1" dirty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9914" y="3161638"/>
            <a:ext cx="946965" cy="3515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663300"/>
                </a:solidFill>
                <a:latin typeface="+mn-ea"/>
                <a:sym typeface="+mn-ea"/>
              </a:rPr>
              <a:t>Fill in the required guest information.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79" y="3337393"/>
            <a:ext cx="38698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00263" y="2593080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519035" y="3540125"/>
            <a:ext cx="1287145" cy="60642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663300"/>
                </a:solidFill>
                <a:latin typeface="+mn-ea"/>
              </a:rPr>
              <a:t>Click "Book Now" to proceed to the next page.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82483" y="3843516"/>
            <a:ext cx="41893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565" y="4253865"/>
            <a:ext cx="7833360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zh-CN" altLang="en-US" sz="1000" b="1" dirty="0" smtClean="0">
                <a:solidFill>
                  <a:srgbClr val="663300"/>
                </a:solidFill>
                <a:latin typeface="+mn-ea"/>
              </a:rPr>
              <a:t>        </a:t>
            </a:r>
            <a:r>
              <a:rPr lang="en-US" altLang="zh-CN" sz="1000" b="1" dirty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Select "Guarantee with Credit Card" and submit your credit card number and expiry date to secure your reservation.</a:t>
            </a:r>
            <a:endParaRPr lang="en-US" altLang="zh-CN" sz="1000" b="1" dirty="0">
              <a:solidFill>
                <a:srgbClr val="663300"/>
              </a:solidFill>
              <a:latin typeface="宋体" pitchFamily="2" charset="-122"/>
              <a:ea typeface="宋体" pitchFamily="2" charset="-122"/>
            </a:endParaRPr>
          </a:p>
          <a:p>
            <a:pPr marL="0" indent="0" algn="ctr">
              <a:buNone/>
            </a:pPr>
            <a:r>
              <a:rPr lang="en-US" altLang="zh-CN" sz="1000" b="1" dirty="0">
                <a:solidFill>
                  <a:srgbClr val="663300"/>
                </a:solidFill>
                <a:latin typeface="宋体" pitchFamily="2" charset="-122"/>
                <a:ea typeface="宋体" pitchFamily="2" charset="-122"/>
              </a:rPr>
              <a:t>Click "Complete Booking" to finish the reservation process.</a:t>
            </a:r>
            <a:endParaRPr lang="en-US" altLang="zh-CN" sz="1000" b="1" dirty="0">
              <a:solidFill>
                <a:srgbClr val="6633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sz="1000" b="1" dirty="0">
              <a:solidFill>
                <a:srgbClr val="663300"/>
              </a:solidFill>
              <a:latin typeface="+mn-e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j-ea"/>
                <a:ea typeface="+mj-ea"/>
              </a:rPr>
              <a:t>4</a:t>
            </a:r>
            <a:r>
              <a:rPr lang="en-US" altLang="zh-CN" b="1" dirty="0" smtClean="0">
                <a:latin typeface="+mj-ea"/>
                <a:ea typeface="+mj-ea"/>
              </a:rPr>
              <a:t>.</a:t>
            </a:r>
            <a:r>
              <a:rPr lang="en-US" altLang="zh-CN" b="1" dirty="0">
                <a:latin typeface="+mj-ea"/>
                <a:ea typeface="+mj-ea"/>
              </a:rPr>
              <a:t>Reservation Confirmation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829559"/>
            <a:ext cx="8129474" cy="4059941"/>
          </a:xfrm>
        </p:spPr>
        <p:txBody>
          <a:bodyPr/>
          <a:lstStyle/>
          <a:p>
            <a:endParaRPr lang="en-US" altLang="zh-CN" sz="1600" b="1" dirty="0">
              <a:solidFill>
                <a:srgbClr val="663300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Upon successful booking, a confirmation email will be sent to the email address you provided.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Please carefully review your details on the confirmation page/in email: Hotel name, check-in/out dates, room type, total cost, and reservation confirmation number.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+mn-ea"/>
                <a:ea typeface="+mn-ea"/>
              </a:rPr>
              <a:t>Keep the confirmation number safe. You will need to present it (or your name) at check-in.</a:t>
            </a: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If you have any questions, please contact the Hotel Reservations Department or the Hotel Sales Manager.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If you have any questions, please Call 028-8888 9999 to the Reservation Department.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Hotel Sales Contact: Zhao Rong (Lynn), Mobile: 13880777018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Please call and inform that you are a guest from Asia Metal  (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  <a:sym typeface="+mn-ea"/>
              </a:rPr>
              <a:t>12th Antimony Summit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) team.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on White">
  <a:themeElements>
    <a:clrScheme name="Shangri-la color">
      <a:dk1>
        <a:srgbClr val="333333"/>
      </a:dk1>
      <a:lt1>
        <a:srgbClr val="FFFFFF"/>
      </a:lt1>
      <a:dk2>
        <a:srgbClr val="0B2940"/>
      </a:dk2>
      <a:lt2>
        <a:srgbClr val="E8E8E8"/>
      </a:lt2>
      <a:accent1>
        <a:srgbClr val="D2B71B"/>
      </a:accent1>
      <a:accent2>
        <a:srgbClr val="BA9653"/>
      </a:accent2>
      <a:accent3>
        <a:srgbClr val="876A20"/>
      </a:accent3>
      <a:accent4>
        <a:srgbClr val="0B2940"/>
      </a:accent4>
      <a:accent5>
        <a:srgbClr val="E8E8E8"/>
      </a:accent5>
      <a:accent6>
        <a:srgbClr val="A5A6AA"/>
      </a:accent6>
      <a:hlink>
        <a:srgbClr val="5D5D5D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ma:contentTypeID="0x01010063F14CFD9E40AA4EA9F3C49ACC4A51A5" ma:contentTypeVersion="8" ma:contentTypeDescription="Create a new document." ct:_="" ma:_="" ma:versionID="924722f894311adf044bf3b091a76a5f" ma:contentTypeName="Document" ma:contentTypeScope="">
  <xsd:schema xmlns:p="http://schemas.microsoft.com/office/2006/metadata/properties" xmlns:ns2="456a6e24-bdfa-41e1-a479-52e3bd0001a1" xmlns:xs="http://www.w3.org/2001/XMLSchema" xmlns:ns3="4536c26d-0717-4128-a8d9-9ce0eeebabf2" xmlns:xsd="http://www.w3.org/2001/XMLSchema" ma:root="true" ma:fieldsID="f24954756562a644683d720760ab53da" ns2:_="" targetNamespace="http://schemas.microsoft.com/office/2006/metadata/properties" ns3:_="">
    <xsd:import namespace="456a6e24-bdfa-41e1-a479-52e3bd0001a1"/>
    <xsd:import namespace="4536c26d-0717-4128-a8d9-9ce0eeebabf2"/>
    <xsd:element name="properties">
      <xsd:complexType>
        <xsd:sequence>
          <xsd:element name="documentManagement">
            <xsd:complexType>
              <xsd:all>
                <xsd:element minOccurs="0" ref="ns2:MediaServiceMetadata"/>
                <xsd:element minOccurs="0" ref="ns2:MediaServiceFastMetadata"/>
                <xsd:element minOccurs="0" ref="ns2:MediaServiceDateTaken"/>
                <xsd:element minOccurs="0" ref="ns2:MediaServiceAutoTags"/>
                <xsd:element minOccurs="0" ref="ns2:MediaServiceOCR"/>
                <xsd:element minOccurs="0" ref="ns2:MediaServiceLocation"/>
                <xsd:element minOccurs="0" ref="ns3:SharedWithUsers"/>
                <xsd:element minOccurs="0" ref="ns3:SharedWithDetails"/>
              </xsd:all>
            </xsd:complexType>
          </xsd:element>
        </xsd:sequence>
      </xsd:complexType>
    </xsd:element>
  </xsd:schema>
  <xsd:schema xmlns:xs="http://www.w3.org/2001/XMLSchema" xmlns:xsd="http://www.w3.org/2001/XMLSchema" xmlns:pc="http://schemas.microsoft.com/office/infopath/2007/PartnerControls" xmlns:dms="http://schemas.microsoft.com/office/2006/documentManagement/types" targetNamespace="456a6e24-bdfa-41e1-a479-52e3bd0001a1" elementFormDefault="qualified">
    <xsd:import namespace="http://schemas.microsoft.com/office/2006/documentManagement/types"/>
    <xsd:import namespace="http://schemas.microsoft.com/office/infopath/2007/PartnerControls"/>
    <xsd:element ma:hidden="true" ma:readOnly="true" nillable="true" ma:displayName="MediaServiceMetadata" ma:internalName="MediaServiceMetadata" name="MediaServiceMetadata" ma:index="8">
      <xsd:simpleType>
        <xsd:restriction base="dms:Note"/>
      </xsd:simpleType>
    </xsd:element>
    <xsd:element ma:hidden="true" ma:readOnly="true" nillable="true" ma:displayName="MediaServiceFastMetadata" ma:internalName="MediaServiceFastMetadata" name="MediaServiceFastMetadata" ma:index="9">
      <xsd:simpleType>
        <xsd:restriction base="dms:Note"/>
      </xsd:simpleType>
    </xsd:element>
    <xsd:element ma:hidden="true" ma:readOnly="true" nillable="true" ma:displayName="MediaServiceDateTaken" ma:internalName="MediaServiceDateTaken" name="MediaServiceDateTaken" ma:index="10">
      <xsd:simpleType>
        <xsd:restriction base="dms:Text"/>
      </xsd:simpleType>
    </xsd:element>
    <xsd:element ma:readOnly="true" nillable="true" ma:displayName="Tags" ma:internalName="MediaServiceAutoTags" name="MediaServiceAutoTags" ma:index="11">
      <xsd:simpleType>
        <xsd:restriction base="dms:Text"/>
      </xsd:simpleType>
    </xsd:element>
    <xsd:element ma:readOnly="true" nillable="true" ma:displayName="Extracted Text" ma:internalName="MediaServiceOCR" name="MediaServiceOCR" ma:index="12">
      <xsd:simpleType>
        <xsd:restriction base="dms:Note">
          <xsd:maxLength value="255"/>
        </xsd:restriction>
      </xsd:simpleType>
    </xsd:element>
    <xsd:element ma:readOnly="true" nillable="true" ma:displayName="Location" ma:internalName="MediaServiceLocation" name="MediaServiceLocation" ma:index="13">
      <xsd:simpleType>
        <xsd:restriction base="dms:Text"/>
      </xsd:simpleType>
    </xsd:element>
  </xsd:schema>
  <xsd:schema xmlns:xs="http://www.w3.org/2001/XMLSchema" xmlns:xsd="http://www.w3.org/2001/XMLSchema" xmlns:pc="http://schemas.microsoft.com/office/infopath/2007/PartnerControls" xmlns:dms="http://schemas.microsoft.com/office/2006/documentManagement/types" targetNamespace="4536c26d-0717-4128-a8d9-9ce0eeebabf2" elementFormDefault="qualified">
    <xsd:import namespace="http://schemas.microsoft.com/office/2006/documentManagement/types"/>
    <xsd:import namespace="http://schemas.microsoft.com/office/infopath/2007/PartnerControls"/>
    <xsd:element ma:readOnly="true" nillable="true" ma:displayName="Shared With" ma:internalName="SharedWithUsers" name="SharedWithUsers" ma:index="14">
      <xsd:complexType>
        <xsd:complexContent>
          <xsd:extension base="dms:UserMulti">
            <xsd:sequence>
              <xsd:element maxOccurs="unbounded" minOccurs="0" name="UserInfo">
                <xsd:complexType>
                  <xsd:sequence>
                    <xsd:element type="xsd:string" minOccurs="0" name="DisplayName"/>
                    <xsd:element type="dms:UserId" nillable="true" minOccurs="0" name="AccountId"/>
                    <xsd:element type="xsd:string" minOccurs="0" name="AccountType"/>
                  </xsd:sequence>
                </xsd:complexType>
              </xsd:element>
            </xsd:sequence>
          </xsd:extension>
        </xsd:complexContent>
      </xsd:complexType>
    </xsd:element>
    <xsd:element ma:readOnly="true" nillable="true" ma:displayName="Shared With Details" ma:internalName="SharedWithDetails" name="SharedWithDetails" ma:index="15">
      <xsd:simpleType>
        <xsd:restriction base="dms:Note">
          <xsd:maxLength value="255"/>
        </xsd:restriction>
      </xsd:simpleType>
    </xsd:element>
  </xsd:schema>
  <xsd:schema xmlns:odoc="http://schemas.microsoft.com/internal/obd" xmlns:xsd="http://www.w3.org/2001/XMLSchema" xmlns="http://schemas.openxmlformats.org/package/2006/metadata/core-properties" xmlns:dcterms="http://purl.org/dc/terms/" xmlns:xsi="http://www.w3.org/2001/XMLSchema-instance" xmlns:dc="http://purl.org/dc/elements/1.1/" blockDefault="#all" attributeFormDefault="unqualified" targetNamespace="http://schemas.openxmlformats.org/package/2006/metadata/core-properties" elementFormDefault="qualified">
    <xsd:import schemaLocation="http://dublincore.org/schemas/xmls/qdc/2003/04/02/dc.xsd" namespace="http://purl.org/dc/elements/1.1/"/>
    <xsd:import schemaLocation="http://dublincore.org/schemas/xmls/qdc/2003/04/02/dcterms.xsd" namespace="http://purl.org/dc/terms/"/>
    <xsd:element type="CT_coreProperties" name="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type="xsd:string" maxOccurs="1" ma:displayName="Content Type" minOccurs="0" name="contentType" ma:index="0"/>
        <xsd:element maxOccurs="1" ma:displayName="Title" minOccurs="0" ma:index="4" ref="dc:title"/>
        <xsd:element maxOccurs="1" minOccurs="0" ref="dc:subject"/>
        <xsd:element maxOccurs="1" minOccurs="0" ref="dc:description"/>
        <xsd:element type="xsd:string" maxOccurs="1" minOccurs="0" name="keywords"/>
        <xsd:element maxOccurs="1" minOccurs="0" ref="dc:language"/>
        <xsd:element type="xsd:string" maxOccurs="1" minOccurs="0" name="category"/>
        <xsd:element type="xsd:string" maxOccurs="1" minOccurs="0" name="version"/>
        <xsd:element type="xsd:string" maxOccurs="1" minOccurs="0" name="revision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type="xsd:string" maxOccurs="1" minOccurs="0" name="lastModifiedBy"/>
        <xsd:element maxOccurs="1" minOccurs="0" ref="dcterms:modified"/>
        <xsd:element type="xsd:string" maxOccurs="1" minOccurs="0" name="contentStatus"/>
      </xsd:all>
    </xsd:complexType>
  </xsd:schema>
  <xs:schema xmlns:xs="http://www.w3.org/2001/XMLSchema" xmlns:pc="http://schemas.microsoft.com/office/infopath/2007/PartnerControls" attributeFormDefault="unqualified" targetNamespace="http://schemas.microsoft.com/office/infopath/2007/PartnerControls" elementFormDefault="qualified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type="xs:string" name="DisplayName"/>
    <xs:element type="xs:string" name="AccountId"/>
    <xs:element type="xs:string" name="AccountType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type="xs:string" name="EntityNamespace"/>
    <xs:attribute type="xs:string" name="EntityName"/>
    <xs:attribute type="xs:string" name="SystemInstanceName"/>
    <xs:attribute type="xs:string" name="AssociationName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type="xs:string" name="EntityDisplayName"/>
    <xs:element type="xs:string" name="EntityInstanceReference"/>
    <xs:element type="xs:string" name="EntityId1"/>
    <xs:element type="xs:string" name="EntityId2"/>
    <xs:element type="xs:string" name="EntityId3"/>
    <xs:element type="xs:string" name="EntityId4"/>
    <xs:element type="xs:string" name="EntityId5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type="xs:string" name="TermName"/>
    <xs:element type="xs:string" name="TermId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4D1275-4D9A-46AE-BFE2-3089DF3A9B42}">
  <ds:schemaRefs/>
</ds:datastoreItem>
</file>

<file path=customXml/itemProps2.xml><?xml version="1.0" encoding="utf-8"?>
<ds:datastoreItem xmlns:ds="http://schemas.openxmlformats.org/officeDocument/2006/customXml" ds:itemID="{10590C4C-6128-4EBE-82FA-095DB2A7310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shangri-la color1.xml</Template>
  <TotalTime>0</TotalTime>
  <Words>2127</Words>
  <Application>WPS 演示</Application>
  <PresentationFormat>On-screen Show (16:9)</PresentationFormat>
  <Paragraphs>68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39" baseType="lpstr">
      <vt:lpstr>Arial</vt:lpstr>
      <vt:lpstr>宋体</vt:lpstr>
      <vt:lpstr>Wingdings</vt:lpstr>
      <vt:lpstr>MS PGothic</vt:lpstr>
      <vt:lpstr>冬青黑体简体中文</vt:lpstr>
      <vt:lpstr>Pluto Sans Regular</vt:lpstr>
      <vt:lpstr>苹方-简</vt:lpstr>
      <vt:lpstr>MS PGothic</vt:lpstr>
      <vt:lpstr>Times New Roman</vt:lpstr>
      <vt:lpstr>Times New Roman</vt:lpstr>
      <vt:lpstr>Playfair Display</vt:lpstr>
      <vt:lpstr>MS PGothic</vt:lpstr>
      <vt:lpstr>Playfair Display Regular</vt:lpstr>
      <vt:lpstr>Playfair Display Regular</vt:lpstr>
      <vt:lpstr>Arial</vt:lpstr>
      <vt:lpstr>Playfair Display</vt:lpstr>
      <vt:lpstr>Thonburi</vt:lpstr>
      <vt:lpstr>Tahoma</vt:lpstr>
      <vt:lpstr>Pluto Sans Bold</vt:lpstr>
      <vt:lpstr>Pluto Sans Cond Regular</vt:lpstr>
      <vt:lpstr>Pluto Sans Regular</vt:lpstr>
      <vt:lpstr>微软雅黑</vt:lpstr>
      <vt:lpstr>汉仪旗黑</vt:lpstr>
      <vt:lpstr>汉仪书宋二KW</vt:lpstr>
      <vt:lpstr>宋体</vt:lpstr>
      <vt:lpstr>Arial Unicode MS</vt:lpstr>
      <vt:lpstr>Tahoma</vt:lpstr>
      <vt:lpstr>Wingdings</vt:lpstr>
      <vt:lpstr>微软雅黑</vt:lpstr>
      <vt:lpstr>Calibri</vt:lpstr>
      <vt:lpstr>Helvetica Neue</vt:lpstr>
      <vt:lpstr>宋体</vt:lpstr>
      <vt:lpstr>Design on White</vt:lpstr>
      <vt:lpstr>PowerPoint 演示文稿</vt:lpstr>
      <vt:lpstr>PowerPoint 演示文稿</vt:lpstr>
      <vt:lpstr>1.打开以下预定链接，进入如下图所示的预定界面</vt:lpstr>
      <vt:lpstr>2.选择入住房型</vt:lpstr>
      <vt:lpstr>3.填写入住个人信息</vt:lpstr>
      <vt:lpstr>4.预定完成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celine</dc:creator>
  <cp:lastModifiedBy>赵昊</cp:lastModifiedBy>
  <cp:revision>1687</cp:revision>
  <cp:lastPrinted>2026-03-16T01:32:30Z</cp:lastPrinted>
  <dcterms:created xsi:type="dcterms:W3CDTF">2026-03-16T01:32:30Z</dcterms:created>
  <dcterms:modified xsi:type="dcterms:W3CDTF">2026-03-16T01:32:30Z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29A0A272211952BF5B5CB76938B54EE5_42</vt:lpwstr>
  </property>
</Properties>
</file>